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97675" cy="9926625"/>
  <p:embeddedFontLst>
    <p:embeddedFont>
      <p:font typeface="Play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z+0u4cTIM9mr4P9Lr9R//AWAf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1A58CD-BB28-4FF3-A1C6-25E2D74CFD41}">
  <a:tblStyle styleId="{B91A58CD-BB28-4FF3-A1C6-25E2D74CFD4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Ranking por número de licitaciones desiertas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9.5236105732431041E-3"/>
                  <c:y val="-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0A-458B-8354-C75F84B3E0E1}"/>
                </c:ext>
              </c:extLst>
            </c:dLbl>
            <c:dLbl>
              <c:idx val="9"/>
              <c:layout>
                <c:manualLayout>
                  <c:x val="-4.0815473885328296E-3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3B-4EC3-A217-83B0704A5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7"/>
                <c:pt idx="0">
                  <c:v>La Rioja</c:v>
                </c:pt>
                <c:pt idx="1">
                  <c:v>Navarra</c:v>
                </c:pt>
                <c:pt idx="2">
                  <c:v>Extremadura</c:v>
                </c:pt>
                <c:pt idx="3">
                  <c:v>Castilla y León</c:v>
                </c:pt>
                <c:pt idx="4">
                  <c:v>Cantabria</c:v>
                </c:pt>
                <c:pt idx="5">
                  <c:v>Madrid</c:v>
                </c:pt>
                <c:pt idx="6">
                  <c:v>Aragón</c:v>
                </c:pt>
                <c:pt idx="7">
                  <c:v>Castilla La Mancha</c:v>
                </c:pt>
                <c:pt idx="8">
                  <c:v>País Vasco</c:v>
                </c:pt>
                <c:pt idx="9">
                  <c:v>Islas Baleares</c:v>
                </c:pt>
                <c:pt idx="10">
                  <c:v>Murcia</c:v>
                </c:pt>
                <c:pt idx="11">
                  <c:v>Islas Canarias</c:v>
                </c:pt>
                <c:pt idx="12">
                  <c:v>Galicia</c:v>
                </c:pt>
                <c:pt idx="13">
                  <c:v>Asturias</c:v>
                </c:pt>
                <c:pt idx="14">
                  <c:v>Comunidad Valenciana</c:v>
                </c:pt>
                <c:pt idx="15">
                  <c:v>Cataluña</c:v>
                </c:pt>
                <c:pt idx="16">
                  <c:v>Andalucia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106</c:v>
                </c:pt>
                <c:pt idx="3">
                  <c:v>51</c:v>
                </c:pt>
                <c:pt idx="4">
                  <c:v>12</c:v>
                </c:pt>
                <c:pt idx="5">
                  <c:v>14</c:v>
                </c:pt>
                <c:pt idx="6">
                  <c:v>31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29</c:v>
                </c:pt>
                <c:pt idx="11">
                  <c:v>30</c:v>
                </c:pt>
                <c:pt idx="12">
                  <c:v>51</c:v>
                </c:pt>
                <c:pt idx="13">
                  <c:v>55</c:v>
                </c:pt>
                <c:pt idx="14">
                  <c:v>127</c:v>
                </c:pt>
                <c:pt idx="15">
                  <c:v>199</c:v>
                </c:pt>
                <c:pt idx="16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B-46B3-A18D-848478224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85056767"/>
        <c:axId val="283552079"/>
      </c:barChart>
      <c:catAx>
        <c:axId val="168505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3552079"/>
        <c:crosses val="autoZero"/>
        <c:auto val="1"/>
        <c:lblAlgn val="ctr"/>
        <c:lblOffset val="100"/>
        <c:noMultiLvlLbl val="0"/>
      </c:catAx>
      <c:valAx>
        <c:axId val="28355207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505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title"/>
          </p:nvPr>
        </p:nvSpPr>
        <p:spPr>
          <a:xfrm>
            <a:off x="838200" y="1474787"/>
            <a:ext cx="105156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lay"/>
              <a:buNone/>
            </a:pPr>
            <a:r>
              <a:rPr lang="es-ES" sz="3600">
                <a:solidFill>
                  <a:srgbClr val="FFFFFF"/>
                </a:solidFill>
              </a:rPr>
              <a:t>INFORME TÉCNICO SOBRE LICITACIONES DESIERTAS Y CON UN ÚNICO LICITADOR </a:t>
            </a:r>
            <a:br>
              <a:rPr lang="es-ES" sz="3600">
                <a:solidFill>
                  <a:srgbClr val="FFFFFF"/>
                </a:solidFill>
              </a:rPr>
            </a:br>
            <a:r>
              <a:rPr lang="es-ES" sz="3600">
                <a:solidFill>
                  <a:srgbClr val="FFFFFF"/>
                </a:solidFill>
              </a:rPr>
              <a:t>EN EL SECTOR DE LA CONSTRUCCIÓN</a:t>
            </a:r>
            <a:endParaRPr/>
          </a:p>
        </p:txBody>
      </p:sp>
      <p:pic>
        <p:nvPicPr>
          <p:cNvPr descr="Imagen que contiene Texto&#10;&#10;Descripción generada automáticamente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763133" y="2544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</a:rPr>
              <a:t>RESUMEN ECONÓMICO DE LAS LICITACIONES DESIERTAS Y DE UN ÚNICO LICITADOR</a:t>
            </a:r>
            <a:br>
              <a:rPr lang="es-ES" sz="2400">
                <a:solidFill>
                  <a:srgbClr val="7F7F7F"/>
                </a:solidFill>
              </a:rPr>
            </a:br>
            <a:r>
              <a:rPr lang="es-ES" sz="2400"/>
              <a:t>(Nº - 1.877 procedimientos comunicados)</a:t>
            </a:r>
            <a:br>
              <a:rPr lang="es-ES" sz="2400"/>
            </a:br>
            <a:endParaRPr sz="2400"/>
          </a:p>
        </p:txBody>
      </p:sp>
      <p:pic>
        <p:nvPicPr>
          <p:cNvPr descr="Imagen que contiene Texto&#10;&#10;Descripción generada automáticamente"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10"/>
          <p:cNvGraphicFramePr/>
          <p:nvPr/>
        </p:nvGraphicFramePr>
        <p:xfrm>
          <a:off x="457200" y="141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{B91A58CD-BB28-4FF3-A1C6-25E2D74CFD41}</a:tableStyleId>
              </a:tblPr>
              <a:tblGrid>
                <a:gridCol w="1745075"/>
                <a:gridCol w="2886675"/>
                <a:gridCol w="2998675"/>
                <a:gridCol w="1633100"/>
                <a:gridCol w="1633100"/>
              </a:tblGrid>
              <a:tr h="383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AUTÓNOMA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(LICITACIONES DESIERTAS)</a:t>
                      </a:r>
                      <a:b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IMPORTE MEDIO DEL PRESUPUESTO</a:t>
                      </a:r>
                      <a:endParaRPr/>
                    </a:p>
                  </a:txBody>
                  <a:tcPr marT="9025" marB="43275" marR="9025" marL="9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(ÚNICO LICITADOR)</a:t>
                      </a:r>
                      <a:br>
                        <a:rPr b="1" i="0" lang="es-ES" sz="10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IMPORTE MEDIO DEL PRESUPUESTO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(LICITACIONES DESIERTAS)</a:t>
                      </a:r>
                      <a:b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&lt;500.000 €</a:t>
                      </a:r>
                      <a:endParaRPr/>
                    </a:p>
                  </a:txBody>
                  <a:tcPr marT="9025" marB="43275" marR="9025" marL="90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(ÚNICO LICITADOR)</a:t>
                      </a:r>
                      <a:br>
                        <a:rPr b="1" i="0" lang="es-ES" sz="10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&lt;500.000 €</a:t>
                      </a:r>
                      <a:endParaRPr/>
                    </a:p>
                  </a:txBody>
                  <a:tcPr marT="9025" marB="43275" marR="9025" marL="90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ANDALUCÍA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487.135,47 €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64.407.584,73 €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ARAGÓN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570.959,85 €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ASTURIAS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574.208,15 €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128.350,40 €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CANTABRIA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218.335,63 €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LA MANCHA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177.608,39 €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Y LEÓN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1.013.239,61 €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1.708.212,08 €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CATALUÑA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923.502,62 €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3.275.231,30 €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VALENCIANA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405.593,83 €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317.327,62 €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EXTREMADURA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215.010,41 €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GALICIA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255.282,57 €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211.798,04 €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BALEARES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490.883,95 €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674.072,26 €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CANARIAS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3.455.439,36 €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RIOJA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122.334,06 €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4.527.385,32 €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MADRID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686.679,76 €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2.881.391,72 €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MURCIA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312.962,44 €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227.415,55 €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NAVARRA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395.001,58 €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PAÍS VASCO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1.384.924,81 €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3.688.769,52 €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025" marB="43275" marR="902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625.687,77 €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884.602,53 €</a:t>
                      </a:r>
                      <a:endParaRPr/>
                    </a:p>
                  </a:txBody>
                  <a:tcPr marT="9025" marB="43275" marR="567850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/>
                    </a:p>
                  </a:txBody>
                  <a:tcPr marT="9025" marB="43275" marR="64897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/>
                    </a:p>
                  </a:txBody>
                  <a:tcPr marT="9025" marB="43275" marR="648975" marL="9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167" name="Google Shape;167;p10"/>
          <p:cNvSpPr txBox="1"/>
          <p:nvPr/>
        </p:nvSpPr>
        <p:spPr>
          <a:xfrm>
            <a:off x="76200" y="6397584"/>
            <a:ext cx="101958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N/D indica que no ha sido posible acceder a los datos de licitaciones con un único licitador para la comunidad autónoma correspondiente.</a:t>
            </a:r>
            <a:endParaRPr/>
          </a:p>
        </p:txBody>
      </p:sp>
      <p:sp>
        <p:nvSpPr>
          <p:cNvPr id="168" name="Google Shape;168;p10"/>
          <p:cNvSpPr txBox="1"/>
          <p:nvPr/>
        </p:nvSpPr>
        <p:spPr>
          <a:xfrm>
            <a:off x="76200" y="6524356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0" y="0"/>
            <a:ext cx="12191980" cy="4112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type="title"/>
          </p:nvPr>
        </p:nvSpPr>
        <p:spPr>
          <a:xfrm>
            <a:off x="466725" y="51273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lay"/>
              <a:buNone/>
            </a:pPr>
            <a:r>
              <a:rPr lang="es-ES" sz="1200">
                <a:solidFill>
                  <a:srgbClr val="7F7F7F"/>
                </a:solidFill>
              </a:rPr>
              <a:t>NOTA METODOLÓGICA</a:t>
            </a:r>
            <a:br>
              <a:rPr lang="es-ES" sz="1200">
                <a:solidFill>
                  <a:srgbClr val="7F7F7F"/>
                </a:solidFill>
              </a:rPr>
            </a:br>
            <a:br>
              <a:rPr lang="es-ES" sz="1200">
                <a:solidFill>
                  <a:srgbClr val="7F7F7F"/>
                </a:solidFill>
              </a:rPr>
            </a:br>
            <a:r>
              <a:rPr lang="es-ES" sz="1200">
                <a:solidFill>
                  <a:srgbClr val="7F7F7F"/>
                </a:solidFill>
              </a:rPr>
              <a:t>LICITACIONES DESIERTAS</a:t>
            </a:r>
            <a:br>
              <a:rPr lang="es-ES" sz="1200">
                <a:solidFill>
                  <a:srgbClr val="7F7F7F"/>
                </a:solidFill>
              </a:rPr>
            </a:br>
            <a:br>
              <a:rPr lang="es-ES" sz="1200">
                <a:solidFill>
                  <a:srgbClr val="7F7F7F"/>
                </a:solidFill>
              </a:rPr>
            </a:br>
            <a:r>
              <a:rPr lang="es-ES" sz="1200">
                <a:solidFill>
                  <a:srgbClr val="7F7F7F"/>
                </a:solidFill>
              </a:rPr>
              <a:t>RESUMEN ECONÓMICO DE LAS LICITACIONES DESIERTAS</a:t>
            </a:r>
            <a:br>
              <a:rPr lang="es-ES" sz="1200">
                <a:solidFill>
                  <a:srgbClr val="7F7F7F"/>
                </a:solidFill>
              </a:rPr>
            </a:br>
            <a:br>
              <a:rPr lang="es-ES" sz="1200">
                <a:solidFill>
                  <a:srgbClr val="7F7F7F"/>
                </a:solidFill>
              </a:rPr>
            </a:br>
            <a:r>
              <a:rPr lang="es-ES" sz="1200">
                <a:solidFill>
                  <a:srgbClr val="7F7F7F"/>
                </a:solidFill>
              </a:rPr>
              <a:t>DISTRIBUCIÓN TERRITORIAL</a:t>
            </a:r>
            <a:br>
              <a:rPr lang="es-ES" sz="1200">
                <a:solidFill>
                  <a:srgbClr val="7F7F7F"/>
                </a:solidFill>
              </a:rPr>
            </a:br>
            <a:br>
              <a:rPr lang="es-ES" sz="1200"/>
            </a:br>
            <a:r>
              <a:rPr lang="es-ES" sz="1200">
                <a:solidFill>
                  <a:srgbClr val="7F7F7F"/>
                </a:solidFill>
              </a:rPr>
              <a:t>LICITACIONES DESIERTAS Y CON UN ÚNICO LICITADOR</a:t>
            </a:r>
            <a:br>
              <a:rPr lang="es-ES" sz="1200">
                <a:solidFill>
                  <a:srgbClr val="7F7F7F"/>
                </a:solidFill>
              </a:rPr>
            </a:br>
            <a:br>
              <a:rPr lang="es-ES" sz="1200">
                <a:solidFill>
                  <a:srgbClr val="7F7F7F"/>
                </a:solidFill>
              </a:rPr>
            </a:br>
            <a:r>
              <a:rPr lang="es-ES" sz="1200">
                <a:solidFill>
                  <a:srgbClr val="7F7F7F"/>
                </a:solidFill>
              </a:rPr>
              <a:t>RESUMEN ECONÓMICO DE LAS LICITACIONES DESIERTAS Y DE UN ÚNICO LICITADOR</a:t>
            </a:r>
            <a:br>
              <a:rPr lang="es-ES" sz="1200">
                <a:solidFill>
                  <a:srgbClr val="7F7F7F"/>
                </a:solidFill>
              </a:rPr>
            </a:br>
            <a:br>
              <a:rPr lang="es-ES" sz="1200"/>
            </a:br>
            <a:br>
              <a:rPr lang="es-ES" sz="3200">
                <a:solidFill>
                  <a:srgbClr val="7F7F7F"/>
                </a:solidFill>
              </a:rPr>
            </a:br>
            <a:endParaRPr sz="3200"/>
          </a:p>
        </p:txBody>
      </p:sp>
      <p:sp>
        <p:nvSpPr>
          <p:cNvPr id="99" name="Google Shape;99;p2"/>
          <p:cNvSpPr txBox="1"/>
          <p:nvPr/>
        </p:nvSpPr>
        <p:spPr>
          <a:xfrm>
            <a:off x="466725" y="3249612"/>
            <a:ext cx="9639056" cy="862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b="1" i="0" lang="es-ES" sz="32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ÍNDICE</a:t>
            </a:r>
            <a:endParaRPr b="0" i="0" sz="32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5" y="0"/>
            <a:ext cx="12191976" cy="395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type="title"/>
          </p:nvPr>
        </p:nvSpPr>
        <p:spPr>
          <a:xfrm>
            <a:off x="295421" y="5590198"/>
            <a:ext cx="10248578" cy="9058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Play"/>
              <a:buNone/>
            </a:pPr>
            <a:r>
              <a:t/>
            </a:r>
            <a:endParaRPr b="1" i="1" sz="16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Play"/>
              <a:buNone/>
            </a:pPr>
            <a:r>
              <a:t/>
            </a:r>
            <a:endParaRPr b="1" i="1" sz="16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Play"/>
              <a:buNone/>
            </a:pPr>
            <a:r>
              <a:rPr b="1" i="1" lang="es-ES" sz="1600">
                <a:solidFill>
                  <a:srgbClr val="7F7F7F"/>
                </a:solidFill>
              </a:rPr>
              <a:t>Nota metodológica:</a:t>
            </a:r>
            <a:r>
              <a:rPr i="1" lang="es-ES" sz="1600">
                <a:solidFill>
                  <a:srgbClr val="7F7F7F"/>
                </a:solidFill>
              </a:rPr>
              <a:t> </a:t>
            </a:r>
            <a:br>
              <a:rPr i="1" lang="es-ES" sz="1600">
                <a:solidFill>
                  <a:srgbClr val="7F7F7F"/>
                </a:solidFill>
              </a:rPr>
            </a:br>
            <a:r>
              <a:rPr lang="es-ES" sz="1600"/>
              <a:t>Los datos corresponden al periodo </a:t>
            </a:r>
            <a:r>
              <a:rPr b="1" lang="es-ES" sz="1600"/>
              <a:t>enero-junio de 2026</a:t>
            </a:r>
            <a:r>
              <a:rPr lang="es-ES" sz="1600"/>
              <a:t>. </a:t>
            </a:r>
            <a:br>
              <a:rPr lang="es-ES" sz="1600"/>
            </a:br>
            <a:br>
              <a:rPr lang="es-ES" sz="1600"/>
            </a:br>
            <a:r>
              <a:rPr lang="es-ES" sz="1600"/>
              <a:t>La información ha sido facilitada por las organizaciones territoriales, asociaciones y empresas confederadas en la CNC. </a:t>
            </a:r>
            <a:br>
              <a:rPr lang="es-ES" sz="1600"/>
            </a:br>
            <a:br>
              <a:rPr lang="es-ES" sz="1600"/>
            </a:br>
            <a:r>
              <a:rPr lang="es-ES" sz="1600"/>
              <a:t>La recopilación se ha realizado a partir de datos oficiales, mediante un modelo único de recogida de información. </a:t>
            </a:r>
            <a:br>
              <a:rPr lang="es-ES" sz="1600"/>
            </a:br>
            <a:br>
              <a:rPr lang="es-ES" sz="1600"/>
            </a:br>
            <a:r>
              <a:rPr lang="es-ES" sz="1600"/>
              <a:t>Los procedimientos con un único licitador marcados como N/D corresponden a comunidades autónomas para las que no ha sido posible obtener dicha información.</a:t>
            </a:r>
            <a:endParaRPr i="1" sz="1600"/>
          </a:p>
        </p:txBody>
      </p:sp>
      <p:pic>
        <p:nvPicPr>
          <p:cNvPr descr="Imagen que contiene Texto&#10;&#10;Descripción generada automáticamente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838200" y="788992"/>
            <a:ext cx="10515600" cy="793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</a:rPr>
              <a:t>LICITACIONES DESIERTAS </a:t>
            </a:r>
            <a:br>
              <a:rPr lang="es-ES" sz="2400">
                <a:solidFill>
                  <a:srgbClr val="7F7F7F"/>
                </a:solidFill>
              </a:rPr>
            </a:br>
            <a:r>
              <a:rPr lang="es-ES" sz="2400">
                <a:solidFill>
                  <a:srgbClr val="7F7F7F"/>
                </a:solidFill>
              </a:rPr>
              <a:t>COMUNICADAS A CNC</a:t>
            </a:r>
            <a:br>
              <a:rPr lang="es-ES" sz="2400">
                <a:solidFill>
                  <a:srgbClr val="7F7F7F"/>
                </a:solidFill>
              </a:rPr>
            </a:br>
            <a:br>
              <a:rPr lang="es-ES" sz="2400">
                <a:solidFill>
                  <a:srgbClr val="7F7F7F"/>
                </a:solidFill>
              </a:rPr>
            </a:br>
            <a:br>
              <a:rPr lang="es-ES" sz="2400">
                <a:solidFill>
                  <a:srgbClr val="7F7F7F"/>
                </a:solidFill>
              </a:rPr>
            </a:br>
            <a:br>
              <a:rPr lang="es-ES" sz="2400">
                <a:solidFill>
                  <a:srgbClr val="7F7F7F"/>
                </a:solidFill>
              </a:rPr>
            </a:br>
            <a:endParaRPr sz="2400"/>
          </a:p>
        </p:txBody>
      </p:sp>
      <p:pic>
        <p:nvPicPr>
          <p:cNvPr descr="Imagen que contiene Texto&#10;&#10;Descripción generada automáticamente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3999" y="6330989"/>
            <a:ext cx="1469468" cy="3201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4"/>
          <p:cNvGraphicFramePr/>
          <p:nvPr/>
        </p:nvGraphicFramePr>
        <p:xfrm>
          <a:off x="3562350" y="9855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{B91A58CD-BB28-4FF3-A1C6-25E2D74CFD41}</a:tableStyleId>
              </a:tblPr>
              <a:tblGrid>
                <a:gridCol w="2300750"/>
                <a:gridCol w="2766550"/>
              </a:tblGrid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AUTÓNOMA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 LICITACIONES DESIERTAS 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ANDALUCÍA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284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ARAGÓN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ASTURIAS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CANTABRIA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LA MANCHA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Y LEÓN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CATALUÑA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VALENCIANA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EXTREMADURA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GALICIA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BALEARES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CANARIAS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RIOJA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MADRID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MURCIA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NAVARRA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PAÍS VASCO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0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b="1" i="0" lang="es-ES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1130</a:t>
                      </a:r>
                      <a:endParaRPr/>
                    </a:p>
                  </a:txBody>
                  <a:tcPr marT="6675" marB="32100" marR="6675" marL="66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114" name="Google Shape;114;p4"/>
          <p:cNvSpPr txBox="1"/>
          <p:nvPr/>
        </p:nvSpPr>
        <p:spPr>
          <a:xfrm>
            <a:off x="76200" y="6543406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b="0" i="0" lang="es-E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i="0" lang="es-E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5"/>
          <p:cNvGraphicFramePr/>
          <p:nvPr/>
        </p:nvGraphicFramePr>
        <p:xfrm>
          <a:off x="1569329" y="874222"/>
          <a:ext cx="9334695" cy="5418667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descr="Imagen que contiene Texto&#10;&#10;Descripción generada automáticamente"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978877" y="-4053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DISTRIBUCIÓN TERRITORIAL DE LAS LICITACIONES DESIERTAS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es-ES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(Nº )</a:t>
            </a: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76200" y="6543406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199" y="1000831"/>
            <a:ext cx="10515600" cy="793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</a:rPr>
              <a:t>RESUMEN ECONÓMICO DE LAS LICITACIONES DESIERTAS</a:t>
            </a:r>
            <a:br>
              <a:rPr lang="es-ES" sz="2400">
                <a:solidFill>
                  <a:srgbClr val="7F7F7F"/>
                </a:solidFill>
              </a:rPr>
            </a:br>
            <a:r>
              <a:rPr lang="es-ES" sz="2400">
                <a:solidFill>
                  <a:srgbClr val="7F7F7F"/>
                </a:solidFill>
              </a:rPr>
              <a:t>COMUNICADAS A CNC</a:t>
            </a:r>
            <a:br>
              <a:rPr lang="es-ES" sz="2400">
                <a:solidFill>
                  <a:srgbClr val="7F7F7F"/>
                </a:solidFill>
              </a:rPr>
            </a:br>
            <a:br>
              <a:rPr lang="es-ES" sz="2400">
                <a:solidFill>
                  <a:srgbClr val="7F7F7F"/>
                </a:solidFill>
              </a:rPr>
            </a:br>
            <a:br>
              <a:rPr lang="es-ES" sz="2400">
                <a:solidFill>
                  <a:srgbClr val="7F7F7F"/>
                </a:solidFill>
              </a:rPr>
            </a:br>
            <a:br>
              <a:rPr lang="es-ES" sz="2400">
                <a:solidFill>
                  <a:srgbClr val="7F7F7F"/>
                </a:solidFill>
              </a:rPr>
            </a:br>
            <a:endParaRPr sz="2400"/>
          </a:p>
        </p:txBody>
      </p:sp>
      <p:pic>
        <p:nvPicPr>
          <p:cNvPr descr="Imagen que contiene Texto&#10;&#10;Descripción generada automáticamente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3999" y="6330989"/>
            <a:ext cx="1469468" cy="32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76200" y="6543406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6"/>
          <p:cNvGraphicFramePr/>
          <p:nvPr/>
        </p:nvGraphicFramePr>
        <p:xfrm>
          <a:off x="76200" y="14115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{B91A58CD-BB28-4FF3-A1C6-25E2D74CFD41}</a:tableStyleId>
              </a:tblPr>
              <a:tblGrid>
                <a:gridCol w="1173200"/>
                <a:gridCol w="1410700"/>
                <a:gridCol w="1403500"/>
                <a:gridCol w="1419700"/>
                <a:gridCol w="1506075"/>
                <a:gridCol w="728750"/>
                <a:gridCol w="669375"/>
                <a:gridCol w="640575"/>
                <a:gridCol w="3087725"/>
              </a:tblGrid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AUTÓNOMA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 LICITACIONES DESIERTAS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DEL PRESUPUESTO DE LICITACIÓN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IMPORTE MEDIO DEL PRESUPUESTO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 IMPORTE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&lt;500.000 €</a:t>
                      </a:r>
                      <a:endParaRPr/>
                    </a:p>
                  </a:txBody>
                  <a:tcPr marT="4725" marB="22650" marR="4725" marL="47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1.000.000 €</a:t>
                      </a:r>
                      <a:endParaRPr/>
                    </a:p>
                  </a:txBody>
                  <a:tcPr marT="4725" marB="22650" marR="4725" marL="47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1.000.000 €</a:t>
                      </a:r>
                      <a:endParaRPr/>
                    </a:p>
                  </a:txBody>
                  <a:tcPr marT="4725" marB="22650" marR="4725" marL="47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T="4725" marB="22650" marR="4725" marL="47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ANDALUCÍA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284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138.346.474,36 €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487.135,47 €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32.363.802,24 €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Nuevos depósitos y conducciones de combustible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ARAGÓN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17.699.755,39 €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570.959,85 €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11.072.406,84 €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 IES Monzón 12 ud Ed Sec 4 ud Bach y 3 Ciclos FP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ASTURIAS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31.581.448,17 €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574.208,15 €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19.781.021,32 €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 CONTEMPLADAS EN EL PROYECTO DE ACONDICIONAMIENTO GENERAL DE LA CARRETERA AS-12, NAVIA-ALTO DEL ACEBO, TRAMO: DOIRAS-GIO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CANTABRIA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2.620.027,54 €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218.335,63 €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678.802,87 €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Ejecución de las obras del proyecto constructivo de supresion del paso a nivel nº1 (P.K 0/969) en la red de ancho métrico. Línea Liérganes - Orejo. municipio de Marina de Cudeyo </a:t>
                      </a:r>
                      <a:endParaRPr/>
                    </a:p>
                  </a:txBody>
                  <a:tcPr marT="4725" marB="22650" marR="4725" marL="4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LA MANCHA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4.795.426,64 €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177.608,39 €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1.019.205,95 €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Construcción del Nuevo Consultorio Medico de Yeles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Y LEÓN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51.675.220,36 €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1.013.239,61 €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35.058.837,52 €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 de la nueva Ciudad de la Justicia de Valladolid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CATALUÑA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183.777.021,07 €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923.502,62 €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49.832.612,27 €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Construcción de una nave logística en la Parcela A.27-28-29 de la ZAL Port (Prat)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VALENCIANA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51.510.416,76 €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405.593,83 €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9.490.462,15 €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Nuevo Parque de Bomberos de Alzira con helipuerto de emergencias e instalaciones anexas.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EXTREMADURA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22.791.103,10 €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215.010,41 €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2.031.498,00 €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 de construcción del edificio de la neocueva de maltravieso de Cáceres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GALICIA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26.142.435,14 €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255.282,57 €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2.174.276,62 €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3.25/20810.0064. Obras de ejecución del proyecto constructivo de adecuación de las instalaciones de seguridad afectadas por la electrificación del tramo Redondel-Bif. Arcade línea Redondela-Santiago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BALEARES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14.235.634,47 €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490.883,95 €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3.706.173,00 €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REFORMA DEL ANTIGUO QUARTER DE SANTIAGO PARA IMPLANTAR EL CENTRO DE EDUCACIÓN DE PERSONAS ADULTAS (CEPA) JOAN MIR I MIR Y PARA AULAS DEL EBAP. T.M. MAÓ.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CANARIAS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103.663.180,69 €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3.455.439,36 €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29.260.660,62 €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Ejecución de la obra de 168 Viviendas Protegidas, Garajes, Trasteros, Local y Urbanización, sita en la parcela DET-15, Casablanca III, término municipal de Las Palmas de Gran Canaria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RIOJA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244.668,11 €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122.334,06 €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169.813,54 €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Rutas de Agoncillo, entre Historia y Naturaleza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MADRID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9.613.516,67 €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686.679,76 €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3.595.041,32 €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Acuerdo marco de ejecución de obras en los edificios municipales del Ayuntamiento de Móstoles, por lotes 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MURCIA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8.762.948,42 €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312.962,44 €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2.806.439,62 €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Subestación eléctrica 66/20 KV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NAVARRA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790.003,16 €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395.001,58 €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660.057,00 €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Construcción Centro de día. Fase II (Resto de Actuaciones)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PAÍS VASCO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38.777.894,77 €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1.384.924,81 €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15.802.746,02 €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0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 de Construcción del Acondicionamiento de la Ampliación de la capacidad y mejora de la confluencia de la Autopista AP-1 con la calzada Madrid-Irún de la A-1 en el enlace de Armiñón.</a:t>
                      </a:r>
                      <a:endParaRPr/>
                    </a:p>
                  </a:txBody>
                  <a:tcPr marT="4725" marB="22650" marR="4725" marL="4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1130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707.027.174,82 €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625.687,77 €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49.832.612,27 €</a:t>
                      </a:r>
                      <a:endParaRPr/>
                    </a:p>
                  </a:txBody>
                  <a:tcPr marT="4725" marB="22650" marR="29717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None/>
                      </a:pPr>
                      <a:r>
                        <a:rPr b="1" i="0" lang="es-ES" sz="5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T="4725" marB="22650" marR="4725" marL="4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25" marB="22650" marR="4725" marL="47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1" name="Google Shape;131;p6"/>
          <p:cNvCxnSpPr/>
          <p:nvPr/>
        </p:nvCxnSpPr>
        <p:spPr>
          <a:xfrm>
            <a:off x="7232904" y="5928038"/>
            <a:ext cx="2286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763133" y="-844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</a:rPr>
              <a:t>DISTRIBUCIÓN TERRITORIAL DEL IMPORTE DE LAS LICITACIONES DESIERTAS</a:t>
            </a:r>
            <a:endParaRPr/>
          </a:p>
        </p:txBody>
      </p:sp>
      <p:pic>
        <p:nvPicPr>
          <p:cNvPr descr="Imagen que contiene Texto&#10;&#10;Descripción generada automáticamente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4337" y="900877"/>
            <a:ext cx="9148532" cy="548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76200" y="6543406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763133" y="1184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</a:rPr>
              <a:t>LICITACIONES DESIERTAS Y CON UN ÚNICO LICITADOR</a:t>
            </a:r>
            <a:br>
              <a:rPr lang="es-ES" sz="2400">
                <a:solidFill>
                  <a:srgbClr val="7F7F7F"/>
                </a:solidFill>
              </a:rPr>
            </a:br>
            <a:r>
              <a:rPr lang="es-ES" sz="2400"/>
              <a:t>(Nº - 1.877 procedimientos comunicados)</a:t>
            </a:r>
            <a:br>
              <a:rPr lang="es-ES" sz="2400"/>
            </a:br>
            <a:endParaRPr sz="2400"/>
          </a:p>
        </p:txBody>
      </p:sp>
      <p:pic>
        <p:nvPicPr>
          <p:cNvPr descr="Imagen que contiene Texto&#10;&#10;Descripción generada automáticamente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76200" y="6397584"/>
            <a:ext cx="101958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N/D indica que no ha sido posible acceder a los datos de licitaciones con un único licitador para la comunidad autónoma correspondiente.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76200" y="6543406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8"/>
          <p:cNvGraphicFramePr/>
          <p:nvPr/>
        </p:nvGraphicFramePr>
        <p:xfrm>
          <a:off x="1546605" y="1181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{B91A58CD-BB28-4FF3-A1C6-25E2D74CFD41}</a:tableStyleId>
              </a:tblPr>
              <a:tblGrid>
                <a:gridCol w="1917575"/>
                <a:gridCol w="2433700"/>
                <a:gridCol w="2433700"/>
                <a:gridCol w="2163675"/>
              </a:tblGrid>
              <a:tr h="419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AUTÓNOMA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(LICITACIONES DESIERTAS)</a:t>
                      </a:r>
                      <a:b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 LICITACIONES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(ÚNICO LICITADOR)</a:t>
                      </a:r>
                      <a:br>
                        <a:rPr b="1" i="0" lang="es-ES" sz="11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Nº LICITACIONES 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PROCEDIMIENTOS CON CONCURRENCIA INSUFICIENTE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ANDALUCÍA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284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ARAGÓN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ASTURIAS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CANTABRIA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LA MANCHA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Y LEÓN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CATALUÑA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VALENCIANA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EXTREMADURA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GALICIA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BALEARES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CANARIAS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RIOJA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MADRID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MURCIA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NAVARRA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PAÍS VASCO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25" marB="45200" marR="9425" marL="94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1130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747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1877</a:t>
                      </a:r>
                      <a:endParaRPr/>
                    </a:p>
                  </a:txBody>
                  <a:tcPr marT="9425" marB="45200" marR="9425" marL="9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763133" y="2449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Play"/>
              <a:buNone/>
            </a:pPr>
            <a:r>
              <a:rPr lang="es-ES" sz="2400">
                <a:solidFill>
                  <a:srgbClr val="7F7F7F"/>
                </a:solidFill>
              </a:rPr>
              <a:t>RESUMEN ECONÓMICO DE LAS LICITACIONES DESIERTAS Y DE UN ÚNICO LICITADOR</a:t>
            </a:r>
            <a:br>
              <a:rPr lang="es-ES" sz="2400">
                <a:solidFill>
                  <a:srgbClr val="7F7F7F"/>
                </a:solidFill>
              </a:rPr>
            </a:br>
            <a:r>
              <a:rPr lang="es-ES" sz="2400"/>
              <a:t>(Nº - 1.877 procedimientos comunicados)</a:t>
            </a:r>
            <a:br>
              <a:rPr lang="es-ES" sz="2400"/>
            </a:br>
            <a:endParaRPr sz="2400"/>
          </a:p>
        </p:txBody>
      </p:sp>
      <p:pic>
        <p:nvPicPr>
          <p:cNvPr descr="Imagen que contiene Texto&#10;&#10;Descripción generada automáticamente"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3999" y="6292889"/>
            <a:ext cx="1469468" cy="32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76200" y="6533881"/>
            <a:ext cx="6096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corresponden al periodo </a:t>
            </a:r>
            <a:r>
              <a:rPr b="1"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enero-junio de 2026.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76200" y="6397584"/>
            <a:ext cx="101958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N/D indica que no ha sido posible acceder a los datos de licitaciones con un único licitador para la comunidad autónoma correspondiente.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76200" y="6124548"/>
            <a:ext cx="101958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*Nota: </a:t>
            </a:r>
            <a:r>
              <a:rPr lang="es-E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expediente de mayor importe adjudicado con un único licitador es en Andalucía y corresponde al proyecto de ejecución de las obras de la línea subterránea y centro de seccionamiento de 66kv para el Centro de Semiconductores de Málaga.</a:t>
            </a:r>
            <a:endParaRPr/>
          </a:p>
        </p:txBody>
      </p:sp>
      <p:graphicFrame>
        <p:nvGraphicFramePr>
          <p:cNvPr id="159" name="Google Shape;159;p9"/>
          <p:cNvGraphicFramePr/>
          <p:nvPr/>
        </p:nvGraphicFramePr>
        <p:xfrm>
          <a:off x="624841" y="1508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{B91A58CD-BB28-4FF3-A1C6-25E2D74CFD41}</a:tableStyleId>
              </a:tblPr>
              <a:tblGrid>
                <a:gridCol w="1521425"/>
                <a:gridCol w="2516725"/>
                <a:gridCol w="2516725"/>
                <a:gridCol w="2269925"/>
                <a:gridCol w="2269925"/>
              </a:tblGrid>
              <a:tr h="40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AUTÓNOMA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(LICITACIONES DESIERTAS)</a:t>
                      </a:r>
                      <a:b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DEL PRESUPUESTO DE LICITACIÓN 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(ÚNICO LICITADOR) </a:t>
                      </a:r>
                      <a:b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DEL PRESUPUESTO DE LICITACIÓN</a:t>
                      </a:r>
                      <a:endParaRPr/>
                    </a:p>
                  </a:txBody>
                  <a:tcPr marT="7725" marB="37050" marR="7725" marL="7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(LICITACIONES DESIERTAS) </a:t>
                      </a:r>
                      <a:b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 IMPORTE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(ÚNICO LICITADOR) </a:t>
                      </a:r>
                      <a:b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MAYOR IMPORTE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ANDALUCÍA*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138.346.474,36 €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193.222.754,20 €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32.363.802,24 €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183.575.784,92 €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ARAGÓN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17.699.755,39 €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11.072.406,84 €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ASTURIAS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31.581.448,17 €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20.664.414,21 €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19.781.021,32 €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4.214.855,20 €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CANTABRIA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2.620.027,54 €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678.802,87 €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LA MANCHA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4.795.426,64 €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1.019.205,95 €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CASTILLA Y LEÓN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51.675.220,36 €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13.665.696,65 €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35.058.837,52 €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2.637.627,87 €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CATALUÑA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183.777.021,07 €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19.651.387,81 €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49.832.612,27 €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13.229.336,52 €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COMUNIDAD VALENCIANA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51.510.416,76 €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70.446.731,53 €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9.490.462,15 €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5.939.940,80 €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EXTREMADURA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22.791.103,10 €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2.031.498,00 €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GALICIA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26.142.435,14 €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48.078.155,71 €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2.174.276,62 €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1.779.522,23 €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BALEARES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14.235.634,47 €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27.636.962,81 €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3.706.173,00 €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5.917.814,00 €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ISLAS CANARIAS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103.663.180,69 €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29.260.660,62 €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RIOJA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244.668,11 €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9.054.770,63 €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169.813,54 €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7.406.382,20 €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MADRID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9.613.516,67 €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31.695.308,95 €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3.595.041,32 €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9.295.722,95 €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MURCIA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8.762.948,42 €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10.688.530,86 €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2.806.439,62 €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1.200.703,34 €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NAVARRA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790.003,16 €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660.057,00 €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N/D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PAÍS VASCO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38.777.894,77 €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3.688.769,52 €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15.802.746,02 €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0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3.688.769,52 €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7725" marB="37050" marR="772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707.027.174,82 €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448.493.482,88 €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49.832.612,27 €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33C0C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s-ES" sz="900" u="none" cap="none" strike="noStrike">
                          <a:solidFill>
                            <a:srgbClr val="833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183.575.784,92 €</a:t>
                      </a:r>
                      <a:endParaRPr/>
                    </a:p>
                  </a:txBody>
                  <a:tcPr marT="7725" marB="37050" marR="486175" marL="77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2026-07-07T11:30:52Z</dcterms:created>
  <dc:creator>Michelle Ruiz Girón</dc:creator>
</cp:coreProperties>
</file>